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4" r:id="rId3"/>
    <p:sldId id="275" r:id="rId4"/>
    <p:sldId id="342" r:id="rId5"/>
    <p:sldId id="340" r:id="rId6"/>
    <p:sldId id="279" r:id="rId7"/>
    <p:sldId id="343" r:id="rId8"/>
    <p:sldId id="291" r:id="rId9"/>
    <p:sldId id="344" r:id="rId10"/>
    <p:sldId id="322" r:id="rId11"/>
  </p:sldIdLst>
  <p:sldSz cx="9144000" cy="6858000" type="screen4x3"/>
  <p:notesSz cx="68580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prnPr prnWhat="handouts3" frameSlides="1"/>
  <p:clrMru>
    <a:srgbClr val="333399"/>
    <a:srgbClr val="3399FF"/>
    <a:srgbClr val="0C1107"/>
    <a:srgbClr val="FFCC66"/>
    <a:srgbClr val="363080"/>
    <a:srgbClr val="5850A5"/>
    <a:srgbClr val="342F61"/>
    <a:srgbClr val="463F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93" autoAdjust="0"/>
    <p:restoredTop sz="73147" autoAdjust="0"/>
  </p:normalViewPr>
  <p:slideViewPr>
    <p:cSldViewPr>
      <p:cViewPr varScale="1">
        <p:scale>
          <a:sx n="77" d="100"/>
          <a:sy n="77" d="100"/>
        </p:scale>
        <p:origin x="-1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D55A01-266D-4B8A-8BEE-B47A5E1C0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216BD7-C197-4899-9539-C5E1F373A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E59C8-D6E5-457D-8085-7D607A4A5396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6BD7-C197-4899-9539-C5E1F373AD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lnSpc>
                <a:spcPct val="90000"/>
              </a:lnSpc>
              <a:buFontTx/>
              <a:buChar char="•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F054-FC08-4596-96A8-6F77D1DACAD9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solidFill>
                <a:srgbClr val="04040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solidFill>
                <a:srgbClr val="04040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16BD7-C197-4899-9539-C5E1F373AD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style1_mastertitle_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style1_mastertitle_foot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97500"/>
            <a:ext cx="91408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752600"/>
            <a:ext cx="6705600" cy="1143000"/>
          </a:xfrm>
        </p:spPr>
        <p:txBody>
          <a:bodyPr/>
          <a:lstStyle>
            <a:lvl1pPr>
              <a:defRPr>
                <a:solidFill>
                  <a:srgbClr val="003F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710D-6929-42C5-8876-328F796FE1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C08C-2802-4AF7-AD05-4F54BAC4F5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8FFF-4D08-4882-9D9E-F607BC2EA4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8FFF-4D08-4882-9D9E-F607BC2EA4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13E4-8CD9-4874-BF81-1EC74E0359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D7EA-0FC0-466E-8CB4-A30ACEB152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8CBF-7C41-4257-A997-C6F64AD346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7E9B-E89F-43C0-9DDD-A1ED2F6605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18AC-0308-4513-9031-69DE83E463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C92E-D7A7-4A19-B1FF-38B7B0C551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0B6C-0D56-4902-B827-44183BE935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35FB-69ED-4044-A775-169CC8FE5F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272673"/>
                </a:solidFill>
              </a:defRPr>
            </a:lvl1pPr>
          </a:lstStyle>
          <a:p>
            <a:pPr>
              <a:defRPr/>
            </a:pPr>
            <a:fld id="{97578FFF-4D08-4882-9D9E-F607BC2EA4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solidFill>
            <a:srgbClr val="AEE0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8" name="Picture 7" descr="Screen shot 2012-07-24 at 10.46.44 AM.png"/>
          <p:cNvPicPr/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2206625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  <a:cs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  <a:cs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  <a:cs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  <a:cs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rc.uchsc.edu/CFO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sc.gov/cpscpub/pubs/32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uclidlibrary.org/Libraries/Common_Site_Images/preschool_child.sflb.ashx&amp;imgrefurl=http://www.euclid.lib.oh.us/programs/event/09-02-19/Preschool_Storytime.aspx&amp;usg=__LC0g_SfmXrLng6KTw2YTw_s8U-Y=&amp;h=858&amp;w=1288&amp;sz=101&amp;hl=en&amp;start=13&amp;tbnid=hWTB4URHZbNkcM:&amp;tbnh=100&amp;tbnw=150&amp;prev=/images?q=preschool+child&amp;gbv=2&amp;hl=en&amp;safe=active&amp;sa=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obinsonschool.org/resource/resmgr/images/preschool_girl_working.jpg&amp;imgrefurl=http://www.robinsonschool.org/?page=PreschoolProgram&amp;usg=__PqIZ66IZiiPrAqEOfeHce8Reoys=&amp;h=337&amp;w=250&amp;sz=42&amp;hl=en&amp;start=6&amp;tbnid=KSY3gat0SjT-5M:&amp;tbnh=119&amp;tbnw=88&amp;prev=/images?q=preschool+child&amp;gbv=2&amp;hl=en&amp;safe=active&amp;sa=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bbc.org/assets/1155/Painting.jpg&amp;imgrefurl=http://www.dbbc.org/preschool&amp;usg=__Xe5fRMVyiwUKSkf_4CoB_UQNKHI=&amp;h=295&amp;w=407&amp;sz=181&amp;hl=en&amp;start=12&amp;tbnid=YNIv8o2GXTSekM:&amp;tbnh=91&amp;tbnw=125&amp;prev=/images?q=preschool+children&amp;gbv=2&amp;hl=en&amp;safe=ac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operationmilitarykids.org/images/User/DairyFest%20034.jpg&amp;imgrefurl=http://www.operationmilitarykids.org/public/statePOCPhoto.aspx?state=New%20York&amp;usg=__GJFN_qwZd7RPBdBjxUxzbQELWPU=&amp;h=283&amp;w=377&amp;sz=32&amp;hl=en&amp;start=235&amp;um=1&amp;tbnid=7yiy6u7NoEISTM:&amp;tbnh=92&amp;tbnw=122&amp;prev=/images?q=photo+preschool+child&amp;ndsp=20&amp;hl=en&amp;safe=active&amp;sa=N&amp;start=220&amp;um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458200" cy="1500188"/>
          </a:xfrm>
          <a:ln>
            <a:rou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ITERS-R Most Frequently Asked Questions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7000875" cy="12144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San Francisco Quality Connections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Quality Rating Services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929188"/>
            <a:ext cx="609600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F7377BE-D6AA-4B85-8943-4A15A2411C33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9" name="Picture 8" descr="Screen shot 2012-07-24 at 10.46.44 A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4572000"/>
            <a:ext cx="2438400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467600" cy="654050"/>
          </a:xfrm>
        </p:spPr>
        <p:txBody>
          <a:bodyPr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7B9899"/>
                </a:solidFill>
                <a:latin typeface="Frutiger Linotype"/>
              </a:rPr>
              <a:t>References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447800"/>
            <a:ext cx="8501063" cy="4910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Frutiger Linotype"/>
              </a:rPr>
              <a:t>Harms, T., </a:t>
            </a:r>
            <a:r>
              <a:rPr lang="en-US" sz="1600" dirty="0" err="1" smtClean="0">
                <a:latin typeface="Frutiger Linotype"/>
              </a:rPr>
              <a:t>Cryer</a:t>
            </a:r>
            <a:r>
              <a:rPr lang="en-US" sz="1600" dirty="0" smtClean="0">
                <a:latin typeface="Frutiger Linotype"/>
              </a:rPr>
              <a:t>, D., &amp; Clifford, R. M. (2006). </a:t>
            </a:r>
            <a:r>
              <a:rPr lang="en-US" sz="1600" b="1" i="1" dirty="0" smtClean="0">
                <a:latin typeface="Frutiger Linotype"/>
              </a:rPr>
              <a:t>Infant ToddlerEnvironmental Rating Scale</a:t>
            </a:r>
            <a:r>
              <a:rPr lang="en-US" sz="1600" b="1" dirty="0" smtClean="0">
                <a:latin typeface="Frutiger Linotype"/>
              </a:rPr>
              <a:t> – Revised Edition.  </a:t>
            </a:r>
            <a:r>
              <a:rPr lang="en-US" sz="1600" dirty="0" smtClean="0">
                <a:latin typeface="Frutiger Linotype"/>
              </a:rPr>
              <a:t>New York and London: Teachers College Press.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latin typeface="Frutiger Linotype"/>
            </a:endParaRPr>
          </a:p>
          <a:p>
            <a:pPr lvl="0">
              <a:lnSpc>
                <a:spcPct val="80000"/>
              </a:lnSpc>
            </a:pPr>
            <a:r>
              <a:rPr lang="en-US" sz="1600" b="1" i="1" dirty="0" smtClean="0"/>
              <a:t>Additional Notes For Clarification for the ITERS-R</a:t>
            </a:r>
            <a:r>
              <a:rPr lang="en-US" sz="1600" dirty="0" smtClean="0"/>
              <a:t>: </a:t>
            </a:r>
            <a:r>
              <a:rPr lang="en-US" sz="1600" u="sng" dirty="0" smtClean="0">
                <a:solidFill>
                  <a:srgbClr val="333399"/>
                </a:solidFill>
              </a:rPr>
              <a:t>http://</a:t>
            </a:r>
            <a:r>
              <a:rPr lang="en-US" sz="1600" u="sng" dirty="0" err="1" smtClean="0">
                <a:solidFill>
                  <a:srgbClr val="333399"/>
                </a:solidFill>
              </a:rPr>
              <a:t>www.ersi.info</a:t>
            </a:r>
            <a:r>
              <a:rPr lang="en-US" sz="1600" u="sng" dirty="0" smtClean="0">
                <a:solidFill>
                  <a:srgbClr val="333399"/>
                </a:solidFill>
              </a:rPr>
              <a:t>/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err="1" smtClean="0">
                <a:latin typeface="Frutiger Linotype"/>
              </a:rPr>
              <a:t>Cryer</a:t>
            </a:r>
            <a:r>
              <a:rPr lang="en-US" sz="1600" dirty="0" smtClean="0">
                <a:latin typeface="Frutiger Linotype"/>
              </a:rPr>
              <a:t>, D., Harms, T., &amp; Riley, C. (2004). </a:t>
            </a:r>
            <a:r>
              <a:rPr lang="en-US" sz="1600" b="1" i="1" dirty="0" smtClean="0">
                <a:latin typeface="Frutiger Linotype"/>
              </a:rPr>
              <a:t>All about the ITERS-R</a:t>
            </a:r>
            <a:r>
              <a:rPr lang="en-US" sz="1600" b="1" dirty="0" smtClean="0">
                <a:latin typeface="Frutiger Linotype"/>
              </a:rPr>
              <a:t>. </a:t>
            </a:r>
            <a:r>
              <a:rPr lang="en-US" sz="1600" dirty="0" smtClean="0">
                <a:latin typeface="Frutiger Linotype"/>
              </a:rPr>
              <a:t>Kaplan Early Learning Company.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Frutiger Linotype"/>
              </a:rPr>
              <a:t>American Academy of Pediatrics, American Public Health Association, &amp; National Resources Center  for Health and Safety in Childcare. (2012). </a:t>
            </a:r>
            <a:r>
              <a:rPr lang="en-US" sz="1600" b="1" i="1" dirty="0" smtClean="0">
                <a:latin typeface="Frutiger Linotype"/>
              </a:rPr>
              <a:t>Caring For Our Children</a:t>
            </a:r>
            <a:r>
              <a:rPr lang="en-US" sz="1600" dirty="0" smtClean="0">
                <a:latin typeface="Frutiger Linotype"/>
              </a:rPr>
              <a:t>. Elk Grove Village, Il.: American Academy of Pediatrics.</a:t>
            </a:r>
            <a:r>
              <a:rPr lang="en-US" sz="1600" dirty="0" smtClean="0"/>
              <a:t> A full web version of </a:t>
            </a:r>
            <a:r>
              <a:rPr lang="en-US" sz="1600" i="1" dirty="0" smtClean="0"/>
              <a:t>Caring for Our Children</a:t>
            </a:r>
            <a:r>
              <a:rPr lang="en-US" sz="1600" dirty="0" smtClean="0"/>
              <a:t> can be found at </a:t>
            </a:r>
            <a:r>
              <a:rPr lang="en-US" sz="1600" u="sng" dirty="0" smtClean="0">
                <a:solidFill>
                  <a:srgbClr val="333399"/>
                </a:solidFill>
                <a:hlinkClick r:id="rId3"/>
              </a:rPr>
              <a:t>http://nrc.uchsc.edu/CFOC/</a:t>
            </a:r>
            <a:endParaRPr lang="en-US" sz="1600" dirty="0" smtClean="0">
              <a:solidFill>
                <a:srgbClr val="333399"/>
              </a:solidFill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Frutiger Linotype"/>
              </a:rPr>
              <a:t>Child and Adult Care Food Program, USDA Food and Nutrition Service, </a:t>
            </a:r>
            <a:r>
              <a:rPr lang="en-US" sz="1600" b="1" i="1" dirty="0" smtClean="0">
                <a:latin typeface="Frutiger Linotype"/>
              </a:rPr>
              <a:t>USDA Meal Patterns</a:t>
            </a:r>
            <a:r>
              <a:rPr lang="en-US" sz="1600" b="1" dirty="0" smtClean="0">
                <a:latin typeface="Frutiger Linotype"/>
              </a:rPr>
              <a:t>, </a:t>
            </a:r>
            <a:r>
              <a:rPr lang="en-US" sz="1600" u="sng" dirty="0" smtClean="0">
                <a:solidFill>
                  <a:srgbClr val="3399FF"/>
                </a:solidFill>
                <a:latin typeface="Frutiger Linotype"/>
              </a:rPr>
              <a:t>http:www.nal.usda.gov/</a:t>
            </a:r>
            <a:r>
              <a:rPr lang="en-US" sz="1600" u="sng" dirty="0" err="1" smtClean="0">
                <a:solidFill>
                  <a:srgbClr val="3399FF"/>
                </a:solidFill>
                <a:latin typeface="Frutiger Linotype"/>
              </a:rPr>
              <a:t>childcare.Cacfp</a:t>
            </a:r>
            <a:r>
              <a:rPr lang="en-US" sz="1600" u="sng" dirty="0" smtClean="0">
                <a:solidFill>
                  <a:srgbClr val="3399FF"/>
                </a:solidFill>
                <a:latin typeface="Frutiger Linotype"/>
              </a:rPr>
              <a:t>/</a:t>
            </a:r>
            <a:r>
              <a:rPr lang="en-US" sz="1600" u="sng" dirty="0" err="1" smtClean="0">
                <a:solidFill>
                  <a:srgbClr val="3399FF"/>
                </a:solidFill>
                <a:latin typeface="Frutiger Linotype"/>
              </a:rPr>
              <a:t>index.html</a:t>
            </a:r>
            <a:endParaRPr lang="en-US" sz="1600" u="sng" dirty="0" smtClean="0">
              <a:solidFill>
                <a:srgbClr val="3399FF"/>
              </a:solidFill>
              <a:latin typeface="Frutiger Linotype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Frutiger Linotype"/>
              </a:rPr>
              <a:t>U.S. Consumer Product Safety Commission.  (</a:t>
            </a:r>
            <a:r>
              <a:rPr lang="en-US" sz="1600" dirty="0" err="1" smtClean="0">
                <a:latin typeface="Frutiger Linotype"/>
              </a:rPr>
              <a:t>n.d</a:t>
            </a:r>
            <a:r>
              <a:rPr lang="en-US" sz="1600" dirty="0" smtClean="0">
                <a:latin typeface="Frutiger Linotype"/>
              </a:rPr>
              <a:t>.).  </a:t>
            </a:r>
            <a:r>
              <a:rPr lang="en-US" sz="1600" b="1" i="1" dirty="0" smtClean="0">
                <a:latin typeface="Frutiger Linotype"/>
              </a:rPr>
              <a:t>Handbook for Public Playground Safety,  </a:t>
            </a:r>
            <a:r>
              <a:rPr lang="en-US" sz="1600" dirty="0" smtClean="0">
                <a:solidFill>
                  <a:srgbClr val="333399"/>
                </a:solidFill>
                <a:latin typeface="Frutiger Linotype"/>
                <a:hlinkClick r:id="rId4"/>
              </a:rPr>
              <a:t>http://www.cpsc.gov/cpscpub/pubs/325.pdf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latin typeface="Frutiger Linotype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9956BB2-5C28-439E-ACEE-173AE772300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ITERS-R basics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9"/>
          <p:cNvSpPr>
            <a:spLocks noGrp="1" noChangeArrowheads="1"/>
          </p:cNvSpPr>
          <p:nvPr>
            <p:ph idx="1"/>
          </p:nvPr>
        </p:nvSpPr>
        <p:spPr>
          <a:xfrm>
            <a:off x="647700" y="1643049"/>
            <a:ext cx="8027988" cy="48815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bg1">
                  <a:lumMod val="10000"/>
                </a:schemeClr>
              </a:solidFill>
              <a:latin typeface="Frutiger LT 55 Roman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+mj-lt"/>
              </a:rPr>
              <a:t>Center based classrooms serving children birth up to 30 months</a:t>
            </a:r>
            <a:endParaRPr lang="en-US" b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+mj-lt"/>
              </a:rPr>
              <a:t>Infants are children birth up to 12 months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+mj-lt"/>
              </a:rPr>
              <a:t>Toddlers are children 12 months up to 30 months</a:t>
            </a:r>
            <a:endParaRPr lang="en-US" b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040408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92489D-EDD8-4BBE-9E3B-53CE031221A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6" name="Picture 10" descr="http://t1.gstatic.com/images?q=tbn:hWTB4URHZbNkcM:http://www.euclidlibrary.org/Libraries/Common_Site_Images/preschool_child.sflb.ash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14884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Frequently Asked Questions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596" y="1981200"/>
            <a:ext cx="4067204" cy="4343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Two categories: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b="1" dirty="0" smtClean="0"/>
              <a:t>Safety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b="1" dirty="0" smtClean="0"/>
              <a:t>Language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5295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These are questions asked via our website-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sfqualityconnections.org</a:t>
            </a:r>
            <a:endParaRPr lang="en-US" dirty="0"/>
          </a:p>
        </p:txBody>
      </p:sp>
      <p:sp>
        <p:nvSpPr>
          <p:cNvPr id="11268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FFB2D9-B591-4299-BF1B-4CC30CC45CA8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1269" name="Picture 8" descr="http://t3.gstatic.com/images?q=tbn:KSY3gat0SjT-5M:http://www.robinsonschool.org/resource/resmgr/images/preschool_girl_work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14818"/>
            <a:ext cx="15001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8110538" cy="792163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Safety Questions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14488"/>
            <a:ext cx="8424863" cy="4786346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Frutiger LT 55 Roman"/>
              </a:rPr>
              <a:t>Choking hazards for children under the age of 3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Cotton balls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Marker caps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Glue Sticks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Uncooked beans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Uncooked carrots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dirty="0" smtClean="0">
                <a:latin typeface="Frutiger LT 55 Roman"/>
              </a:rPr>
              <a:t>Grapes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2800" dirty="0" smtClean="0">
                <a:latin typeface="Frutiger LT 55 Roman"/>
              </a:rPr>
              <a:t>Hot dogs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latin typeface="Frutiger LT 55 Roman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40408"/>
              </a:solidFill>
              <a:latin typeface="Frutiger LT 55 Roman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40408"/>
              </a:solidFill>
              <a:latin typeface="+mj-lt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latin typeface="+mj-lt"/>
            </a:endParaRPr>
          </a:p>
        </p:txBody>
      </p:sp>
      <p:sp>
        <p:nvSpPr>
          <p:cNvPr id="12292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AEA269-FAB5-4274-8C61-7D652A6F9D03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2293" name="Picture 4" descr="http://t3.gstatic.com/images?q=tbn:YNIv8o2GXTSekM:http://www.dbbc.org/assets/1155/Pain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00438"/>
            <a:ext cx="2506667" cy="20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115300" cy="71598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Safety- High Risk Activities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Require close supervision. </a:t>
            </a:r>
            <a:r>
              <a:rPr lang="en-US" dirty="0" smtClean="0"/>
              <a:t>A few examples are: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Meal times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Diapering/Toileting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Nap times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Water Play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Use of some art materials</a:t>
            </a:r>
            <a:endParaRPr lang="en-US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2DE03A-D41D-4FCC-A2A7-67E986F48B74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3318" name="Picture 8" descr="http://t2.gstatic.com/images?q=tbn:7yiy6u7NoEISTM:http://www.operationmilitarykids.org/images/User/DairyFest%252003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2714644" cy="19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000124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Safety- Disinfecting and Sanitizing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Sanitizing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8596" y="2500306"/>
            <a:ext cx="4040188" cy="3951288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40408"/>
                </a:solidFill>
              </a:rPr>
              <a:t>Surface areas that come into contact with food, such as tables or counter tops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rgbClr val="040408"/>
              </a:solidFill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C1107"/>
                </a:solidFill>
              </a:rPr>
              <a:t>Toys that are mouthed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C1107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Disinfecting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4041775" cy="3951288"/>
          </a:xfrm>
        </p:spPr>
        <p:txBody>
          <a:bodyPr/>
          <a:lstStyle/>
          <a:p>
            <a:r>
              <a:rPr lang="en-US" dirty="0" smtClean="0"/>
              <a:t>Diapering and toileting surfaces such as diapering tables</a:t>
            </a:r>
          </a:p>
          <a:p>
            <a:r>
              <a:rPr lang="en-US" dirty="0" smtClean="0"/>
              <a:t>Surfaces that come into contact with bodily fluids</a:t>
            </a: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7E0B82-C631-4AF5-94BF-333E1789D5A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000124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Other Safety Topics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Meal related</a:t>
            </a:r>
            <a:endParaRPr lang="en-US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8596" y="2500306"/>
            <a:ext cx="4040188" cy="3951288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40408"/>
                </a:solidFill>
              </a:rPr>
              <a:t>Children’s food or bottles should never be warmed in a microwave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40408"/>
              </a:solidFill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40408"/>
                </a:solidFill>
              </a:rPr>
              <a:t>Food that is considered a possible choking hazard such as baby carrots, grapes, hot dogs should be served soft and cut up into small pieces that can be easily ingested</a:t>
            </a:r>
            <a:endParaRPr lang="en-US" dirty="0" smtClean="0">
              <a:solidFill>
                <a:srgbClr val="0C1107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C1107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571612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Using Food as Art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8" y="2500306"/>
            <a:ext cx="4041775" cy="3951288"/>
          </a:xfrm>
        </p:spPr>
        <p:txBody>
          <a:bodyPr/>
          <a:lstStyle/>
          <a:p>
            <a:r>
              <a:rPr lang="en-US" dirty="0" smtClean="0"/>
              <a:t>Uncooked macaroni and beans are choking hazards</a:t>
            </a:r>
          </a:p>
          <a:p>
            <a:r>
              <a:rPr lang="en-US" dirty="0" smtClean="0"/>
              <a:t>Not a safety hazard, but consider that many families struggle to provide food for their families and we need to be respectful</a:t>
            </a: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7E0B82-C631-4AF5-94BF-333E1789D5A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Language with Infants and Toddlers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Must be meaningful to children</a:t>
            </a:r>
          </a:p>
          <a:p>
            <a:pPr marL="67437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i.e. about what they are experiencing, exploring</a:t>
            </a:r>
          </a:p>
          <a:p>
            <a:pPr marL="67437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Provide children with a connection between words and actions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Personalized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/>
              <a:t>Positive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 smtClean="0"/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0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86D4130-5C9C-4A4C-910B-31DCFD7B14D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7772400" cy="4343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participating.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Next Webinar is scheduled for April 16</a:t>
            </a:r>
            <a:r>
              <a:rPr lang="en-US" baseline="30000" dirty="0" smtClean="0"/>
              <a:t>th</a:t>
            </a:r>
            <a:r>
              <a:rPr lang="en-US" dirty="0" smtClean="0"/>
              <a:t> at 3:00 p.m.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Please submit questions or topics to www.sfqualityconnections.org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B13E4-8CD9-4874-BF81-1EC74E0359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1"/>
  <p:tag name="LMS_PUBLISH" val="No"/>
  <p:tag name="ARTICULATE_TEMPLATE" val="Corporate Communications"/>
  <p:tag name="PRESENTER_PREVIEW_MODE" val="0"/>
</p:tagLst>
</file>

<file path=ppt/theme/theme1.xml><?xml version="1.0" encoding="utf-8"?>
<a:theme xmlns:a="http://schemas.openxmlformats.org/drawingml/2006/main" name="20100625 E3 PARS traini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20100625 E3 PARS training.ppt</Template>
  <TotalTime>34349</TotalTime>
  <Words>325</Words>
  <Application>Microsoft Macintosh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20100625 E3 PARS training</vt:lpstr>
      <vt:lpstr>ITERS-R Most Frequently Asked Questions</vt:lpstr>
      <vt:lpstr>ITERS-R basics</vt:lpstr>
      <vt:lpstr>Frequently Asked Questions</vt:lpstr>
      <vt:lpstr>Safety Questions</vt:lpstr>
      <vt:lpstr>Safety- High Risk Activities</vt:lpstr>
      <vt:lpstr>Safety- Disinfecting and Sanitizing</vt:lpstr>
      <vt:lpstr>Other Safety Topics</vt:lpstr>
      <vt:lpstr>Language with Infants and Toddlers</vt:lpstr>
      <vt:lpstr>Slide 9</vt:lpstr>
      <vt:lpstr>References</vt:lpstr>
    </vt:vector>
  </TitlesOfParts>
  <Company>Clearly Presented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Green1 Template</dc:title>
  <dc:creator>Presentation Helper</dc:creator>
  <cp:lastModifiedBy>glopez</cp:lastModifiedBy>
  <cp:revision>503</cp:revision>
  <cp:lastPrinted>2013-04-11T02:02:53Z</cp:lastPrinted>
  <dcterms:created xsi:type="dcterms:W3CDTF">2013-04-11T15:26:46Z</dcterms:created>
  <dcterms:modified xsi:type="dcterms:W3CDTF">2014-03-20T20:09:43Z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EC8C8DAB-A7CC-4DEA-82E3-80CB7C611812</vt:lpwstr>
  </property>
  <property fmtid="{D5CDD505-2E9C-101B-9397-08002B2CF9AE}" pid="4" name="ArticulatePath">
    <vt:lpwstr>SFQC ITERS-R FAQ_03202014</vt:lpwstr>
  </property>
  <property fmtid="{D5CDD505-2E9C-101B-9397-08002B2CF9AE}" pid="5" name="ArticulateProjectFull">
    <vt:lpwstr>C:\Users\glopez\Desktop\Webinar Power Points\SFQC ITERS-R FAQ_03202014.ppta</vt:lpwstr>
  </property>
  <property fmtid="{D5CDD505-2E9C-101B-9397-08002B2CF9AE}" pid="6" name="_MarkAsFinal">
    <vt:bool>true</vt:bool>
  </property>
</Properties>
</file>