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7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CB27-512F-3645-87DB-4C45CC8549C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17DD-AFEC-1F40-B451-40CDF5997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17DD-AFEC-1F40-B451-40CDF59970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17DD-AFEC-1F40-B451-40CDF59970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803870-8677-224B-84E9-5A75655AC962}" type="slidenum"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16</a:t>
            </a:fld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4C3B-12BB-4EC8-A596-2037BFBCFD5E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B33-4AA8-4511-9CD0-FF09E1D50E62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8ED-7632-4834-8896-2009DCBAF5B3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71E-65CB-403B-8E26-EBCAF434A095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0B6C-0D56-4902-B827-44183BE935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41D-6584-4C55-A3E8-6303DCA17A77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54C-768A-46F1-B8A6-44EC2F61149D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0F77-151C-4DF2-B105-9C44C1B31B87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166C-B43D-4F69-8A9B-FAA805DCFD91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D819122-C1CA-4899-B9DC-8F4629BB4A34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A7FD2D-5A5F-45B1-82F9-83DDE5E26DCD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AF5-9149-4D29-9803-B65C5AAEC617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11E-7061-43A6-B279-A9F2144BDC94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9122-C1CA-4899-B9DC-8F4629BB4A34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9122-C1CA-4899-B9DC-8F4629BB4A34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9122-C1CA-4899-B9DC-8F4629BB4A34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819122-C1CA-4899-B9DC-8F4629BB4A34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EDBD60-1F1E-7047-8BF0-BC11DB85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i.info/" TargetMode="External"/><Relationship Id="rId4" Type="http://schemas.openxmlformats.org/officeDocument/2006/relationships/hyperlink" Target="http://www.cpsc.gov/cpscpub/pubs/32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Outdoor Environment and Play Experiences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ECERS-R</a:t>
            </a:r>
          </a:p>
          <a:p>
            <a:r>
              <a:rPr lang="en-US" dirty="0" smtClean="0"/>
              <a:t>San Francisco Quality Connections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Organization of the play space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651036"/>
          </a:xfrm>
        </p:spPr>
        <p:txBody>
          <a:bodyPr/>
          <a:lstStyle/>
          <a:p>
            <a:r>
              <a:rPr lang="en-US" dirty="0" smtClean="0"/>
              <a:t>Observe to see what children are doing in the gross motor space</a:t>
            </a:r>
          </a:p>
          <a:p>
            <a:pPr lvl="1"/>
            <a:r>
              <a:rPr lang="en-US" sz="2400" dirty="0" smtClean="0"/>
              <a:t>Are children using the equipment available to them? Are they engaging in “Big Body Play”?</a:t>
            </a:r>
          </a:p>
          <a:p>
            <a:pPr lvl="1"/>
            <a:r>
              <a:rPr lang="en-US" sz="2400" dirty="0" smtClean="0"/>
              <a:t>Where are children engaging in play?</a:t>
            </a:r>
            <a:endParaRPr lang="en-US" sz="2400" dirty="0"/>
          </a:p>
        </p:txBody>
      </p:sp>
      <p:pic>
        <p:nvPicPr>
          <p:cNvPr id="6" name="Content Placeholder 5" descr="670px-Stop-Thinking-of-Something-or-Someone-Step-9.jpg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145508" y="4427649"/>
            <a:ext cx="2864190" cy="22311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5487" y="467895"/>
            <a:ext cx="3792537" cy="1341344"/>
          </a:xfrm>
        </p:spPr>
        <p:txBody>
          <a:bodyPr/>
          <a:lstStyle/>
          <a:p>
            <a:r>
              <a:rPr lang="en-US" sz="3600" dirty="0" smtClean="0"/>
              <a:t>Organization of play space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5487" y="2152316"/>
            <a:ext cx="3792537" cy="3133164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Managing playground traffic patterns</a:t>
            </a:r>
          </a:p>
          <a:p>
            <a:pPr algn="l"/>
            <a:r>
              <a:rPr lang="en-US" sz="2400" dirty="0" smtClean="0"/>
              <a:t>-Wheeled equipment</a:t>
            </a:r>
          </a:p>
          <a:p>
            <a:pPr algn="l"/>
            <a:r>
              <a:rPr lang="en-US" sz="2400" dirty="0" smtClean="0"/>
              <a:t>-Climbing equipment</a:t>
            </a:r>
          </a:p>
          <a:p>
            <a:pPr algn="l"/>
            <a:r>
              <a:rPr lang="en-US" sz="2400" dirty="0" smtClean="0"/>
              <a:t>-Ball play</a:t>
            </a:r>
          </a:p>
          <a:p>
            <a:pPr algn="l"/>
            <a:r>
              <a:rPr lang="en-US" sz="2400" dirty="0" smtClean="0"/>
              <a:t>-Sand play</a:t>
            </a:r>
          </a:p>
          <a:p>
            <a:pPr algn="l"/>
            <a:r>
              <a:rPr lang="en-US" sz="2400" dirty="0" smtClean="0"/>
              <a:t>-Active symbolic play</a:t>
            </a:r>
            <a:endParaRPr lang="en-US" sz="2400" dirty="0"/>
          </a:p>
        </p:txBody>
      </p:sp>
      <p:pic>
        <p:nvPicPr>
          <p:cNvPr id="7" name="Picture Placeholder 6" descr="preschool playground traffic patter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60547" b="-60547"/>
          <a:stretch>
            <a:fillRect/>
          </a:stretch>
        </p:blipFill>
        <p:spPr/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3789"/>
            <a:ext cx="7691719" cy="1143000"/>
          </a:xfrm>
        </p:spPr>
        <p:txBody>
          <a:bodyPr/>
          <a:lstStyle/>
          <a:p>
            <a:r>
              <a:rPr lang="en-US" sz="3600" dirty="0" smtClean="0"/>
              <a:t>Offer children experiences that develop 7 or more gross motor skills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46998"/>
            <a:ext cx="3773488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Equipment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323260"/>
            <a:ext cx="3773488" cy="3997325"/>
          </a:xfrm>
        </p:spPr>
        <p:txBody>
          <a:bodyPr/>
          <a:lstStyle/>
          <a:p>
            <a:r>
              <a:rPr lang="en-US" dirty="0" smtClean="0"/>
              <a:t>Climber</a:t>
            </a:r>
          </a:p>
          <a:p>
            <a:r>
              <a:rPr lang="en-US" dirty="0" smtClean="0"/>
              <a:t>Balls of various sizes</a:t>
            </a:r>
          </a:p>
          <a:p>
            <a:r>
              <a:rPr lang="en-US" dirty="0" smtClean="0"/>
              <a:t>Jump rope	</a:t>
            </a:r>
          </a:p>
          <a:p>
            <a:r>
              <a:rPr lang="en-US" dirty="0" smtClean="0"/>
              <a:t>Hula hoops</a:t>
            </a:r>
          </a:p>
          <a:p>
            <a:r>
              <a:rPr lang="en-US" dirty="0" smtClean="0"/>
              <a:t>Wheeled toys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46998"/>
            <a:ext cx="3776472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23260"/>
            <a:ext cx="3776472" cy="3997325"/>
          </a:xfrm>
        </p:spPr>
        <p:txBody>
          <a:bodyPr/>
          <a:lstStyle/>
          <a:p>
            <a:r>
              <a:rPr lang="en-US" dirty="0" smtClean="0"/>
              <a:t>Climbing and sliding</a:t>
            </a:r>
          </a:p>
          <a:p>
            <a:r>
              <a:rPr lang="en-US" dirty="0" smtClean="0"/>
              <a:t>Kicking, throwing, catching, tossing</a:t>
            </a:r>
          </a:p>
          <a:p>
            <a:r>
              <a:rPr lang="en-US" dirty="0" smtClean="0"/>
              <a:t>Jumping and skipping</a:t>
            </a:r>
          </a:p>
          <a:p>
            <a:r>
              <a:rPr lang="en-US" dirty="0" smtClean="0"/>
              <a:t>Full body hula</a:t>
            </a:r>
          </a:p>
          <a:p>
            <a:r>
              <a:rPr lang="en-US" dirty="0" smtClean="0"/>
              <a:t>Pedaling, pushing, pulling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387684"/>
            <a:ext cx="3807662" cy="2081936"/>
          </a:xfrm>
        </p:spPr>
        <p:txBody>
          <a:bodyPr/>
          <a:lstStyle/>
          <a:p>
            <a:r>
              <a:rPr lang="en-US" sz="3600" dirty="0" smtClean="0"/>
              <a:t>Interact with children engaged in gross motor play</a:t>
            </a:r>
            <a:endParaRPr lang="en-US" sz="3600" dirty="0"/>
          </a:p>
        </p:txBody>
      </p:sp>
      <p:pic>
        <p:nvPicPr>
          <p:cNvPr id="5" name="Content Placeholder 4" descr="girl upside down swing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614" b="-361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87053"/>
            <a:ext cx="3807662" cy="33153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addition to keeping children </a:t>
            </a:r>
            <a:r>
              <a:rPr lang="en-US" sz="2400" dirty="0" smtClean="0"/>
              <a:t>safe, </a:t>
            </a:r>
            <a:r>
              <a:rPr lang="en-US" sz="2400" dirty="0" smtClean="0"/>
              <a:t>staff should support children’s concept development, positive social interaction with each other, and offer assistance when children are practicing a new gross motor skill.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Supervising gross motor play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2"/>
            <a:ext cx="7707406" cy="27980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Staff observe and engage with children in their </a:t>
            </a:r>
            <a:r>
              <a:rPr lang="en-US" dirty="0" smtClean="0"/>
              <a:t>play.</a:t>
            </a:r>
          </a:p>
          <a:p>
            <a:r>
              <a:rPr lang="en-US" dirty="0" smtClean="0"/>
              <a:t>Based on their observation, staff add new equipment or arrange equipment differently to enhance children’s </a:t>
            </a:r>
            <a:r>
              <a:rPr lang="en-US" dirty="0" smtClean="0"/>
              <a:t>play.</a:t>
            </a:r>
          </a:p>
          <a:p>
            <a:r>
              <a:rPr lang="en-US" dirty="0" smtClean="0"/>
              <a:t>When engaging with children staff introduce concepts related to children’s gross motor </a:t>
            </a:r>
            <a:r>
              <a:rPr lang="en-US" dirty="0" smtClean="0"/>
              <a:t>play.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layground games_soda bottle maze.JP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567137" y="4625975"/>
            <a:ext cx="2020839" cy="15192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active play!</a:t>
            </a:r>
            <a:endParaRPr lang="en-US" dirty="0"/>
          </a:p>
        </p:txBody>
      </p:sp>
      <p:pic>
        <p:nvPicPr>
          <p:cNvPr id="5" name="Picture Placeholder 4" descr="Playground games_soda bottle maze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947" r="-947"/>
          <a:stretch>
            <a:fillRect/>
          </a:stretch>
        </p:blipFill>
        <p:spPr/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511175"/>
            <a:ext cx="7467600" cy="65405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B9899"/>
                </a:solidFill>
                <a:latin typeface="Frutiger Linotype"/>
              </a:rPr>
              <a:t>References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447800"/>
            <a:ext cx="8501063" cy="49101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Frutiger Linotype" charset="0"/>
                <a:cs typeface="ＭＳ Ｐゴシック" pitchFamily="-65" charset="-128"/>
              </a:rPr>
              <a:t>Carlson, F. M., (2011). </a:t>
            </a:r>
            <a:r>
              <a:rPr lang="en-US" sz="1600" b="1" i="1" dirty="0" smtClean="0">
                <a:latin typeface="Frutiger Linotype" charset="0"/>
                <a:cs typeface="ＭＳ Ｐゴシック" pitchFamily="-65" charset="-128"/>
              </a:rPr>
              <a:t>Big Body Play, Why Boisterous, Vigorous, and Very Physical Play is Essential to Children’s Development and Learning</a:t>
            </a:r>
            <a:r>
              <a:rPr lang="en-US" sz="1600" dirty="0" smtClean="0">
                <a:latin typeface="Frutiger Linotype" charset="0"/>
                <a:cs typeface="ＭＳ Ｐゴシック" pitchFamily="-65" charset="-128"/>
              </a:rPr>
              <a:t>. National Association for the Education of Young Children</a:t>
            </a:r>
          </a:p>
          <a:p>
            <a:pPr>
              <a:lnSpc>
                <a:spcPct val="80000"/>
              </a:lnSpc>
            </a:pPr>
            <a:r>
              <a:rPr lang="en-US" sz="1600" dirty="0" err="1" smtClean="0">
                <a:latin typeface="Frutiger Linotype" charset="0"/>
                <a:cs typeface="ＭＳ Ｐゴシック" pitchFamily="-65" charset="-128"/>
              </a:rPr>
              <a:t>Cryer</a:t>
            </a:r>
            <a:r>
              <a:rPr lang="en-US" sz="1600" dirty="0" smtClean="0">
                <a:latin typeface="Frutiger Linotype" charset="0"/>
                <a:cs typeface="ＭＳ Ｐゴシック" pitchFamily="-65" charset="-128"/>
              </a:rPr>
              <a:t>, D., Harms, T., &amp; Riley, C. (2003). </a:t>
            </a:r>
            <a:r>
              <a:rPr lang="en-US" sz="1600" b="1" i="1" dirty="0" smtClean="0">
                <a:latin typeface="Frutiger Linotype" charset="0"/>
                <a:cs typeface="ＭＳ Ｐゴシック" pitchFamily="-65" charset="-128"/>
              </a:rPr>
              <a:t>All about the ECERS-R</a:t>
            </a:r>
            <a:r>
              <a:rPr lang="en-US" sz="1600" b="1" dirty="0" smtClean="0">
                <a:latin typeface="Frutiger Linotype" charset="0"/>
                <a:cs typeface="ＭＳ Ｐゴシック" pitchFamily="-65" charset="-128"/>
              </a:rPr>
              <a:t>,  </a:t>
            </a:r>
            <a:r>
              <a:rPr lang="en-US" sz="1600" dirty="0" smtClean="0">
                <a:latin typeface="Frutiger Linotype" charset="0"/>
                <a:cs typeface="ＭＳ Ｐゴシック" pitchFamily="-65" charset="-128"/>
              </a:rPr>
              <a:t>Hong Kong: Pact House Publishing.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Frutiger Linotype" charset="0"/>
                <a:cs typeface="ＭＳ Ｐゴシック" pitchFamily="-65" charset="-128"/>
              </a:rPr>
              <a:t>Harms</a:t>
            </a:r>
            <a:r>
              <a:rPr lang="en-US" sz="1600" dirty="0">
                <a:latin typeface="Frutiger Linotype" charset="0"/>
                <a:cs typeface="ＭＳ Ｐゴシック" pitchFamily="-65" charset="-128"/>
              </a:rPr>
              <a:t>, T., Clifford, R. M., &amp; </a:t>
            </a:r>
            <a:r>
              <a:rPr lang="en-US" sz="1600" dirty="0" err="1">
                <a:latin typeface="Frutiger Linotype" charset="0"/>
                <a:cs typeface="ＭＳ Ｐゴシック" pitchFamily="-65" charset="-128"/>
              </a:rPr>
              <a:t>Cryer</a:t>
            </a:r>
            <a:r>
              <a:rPr lang="en-US" sz="1600" dirty="0">
                <a:latin typeface="Frutiger Linotype" charset="0"/>
                <a:cs typeface="ＭＳ Ｐゴシック" pitchFamily="-65" charset="-128"/>
              </a:rPr>
              <a:t>, D. (2005). </a:t>
            </a:r>
            <a:r>
              <a:rPr lang="en-US" sz="1600" b="1" i="1" dirty="0">
                <a:latin typeface="Frutiger Linotype" charset="0"/>
                <a:cs typeface="ＭＳ Ｐゴシック" pitchFamily="-65" charset="-128"/>
              </a:rPr>
              <a:t>Early Childhood</a:t>
            </a:r>
            <a:r>
              <a:rPr lang="en-US" sz="1600" b="1" dirty="0">
                <a:latin typeface="Frutiger Linotype" charset="0"/>
                <a:cs typeface="ＭＳ Ｐゴシック" pitchFamily="-65" charset="-128"/>
              </a:rPr>
              <a:t> </a:t>
            </a:r>
            <a:r>
              <a:rPr lang="en-US" sz="1600" b="1" i="1" dirty="0">
                <a:latin typeface="Frutiger Linotype" charset="0"/>
                <a:cs typeface="ＭＳ Ｐゴシック" pitchFamily="-65" charset="-128"/>
              </a:rPr>
              <a:t>Environment Rating Scale</a:t>
            </a:r>
            <a:r>
              <a:rPr lang="en-US" sz="1600" b="1" dirty="0">
                <a:latin typeface="Frutiger Linotype" charset="0"/>
                <a:cs typeface="ＭＳ Ｐゴシック" pitchFamily="-65" charset="-128"/>
              </a:rPr>
              <a:t> – Revised Edition.  </a:t>
            </a:r>
            <a:r>
              <a:rPr lang="en-US" sz="1600" dirty="0">
                <a:latin typeface="Frutiger Linotype" charset="0"/>
                <a:cs typeface="ＭＳ Ｐゴシック" pitchFamily="-65" charset="-128"/>
              </a:rPr>
              <a:t>New York and London: Teachers College Press</a:t>
            </a:r>
            <a:r>
              <a:rPr lang="en-US" sz="1600" dirty="0" smtClean="0">
                <a:latin typeface="Frutiger Linotype" charset="0"/>
                <a:cs typeface="ＭＳ Ｐゴシック" pitchFamily="-65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1600" b="1" i="1" dirty="0">
                <a:cs typeface="ＭＳ Ｐゴシック" pitchFamily="-65" charset="-128"/>
              </a:rPr>
              <a:t>Additional Notes For Clarification for the </a:t>
            </a:r>
            <a:r>
              <a:rPr lang="en-US" sz="1600" b="1" i="1" dirty="0" smtClean="0">
                <a:cs typeface="ＭＳ Ｐゴシック" pitchFamily="-65" charset="-128"/>
              </a:rPr>
              <a:t>ECERS</a:t>
            </a:r>
            <a:r>
              <a:rPr lang="en-US" sz="1600" b="1" i="1" dirty="0">
                <a:cs typeface="ＭＳ Ｐゴシック" pitchFamily="-65" charset="-128"/>
              </a:rPr>
              <a:t>-R</a:t>
            </a:r>
            <a:r>
              <a:rPr lang="en-US" sz="1600" dirty="0">
                <a:cs typeface="ＭＳ Ｐゴシック" pitchFamily="-65" charset="-128"/>
              </a:rPr>
              <a:t>: </a:t>
            </a:r>
            <a:r>
              <a:rPr lang="en-US" sz="1600" u="sng" dirty="0">
                <a:solidFill>
                  <a:srgbClr val="333399"/>
                </a:solidFill>
                <a:cs typeface="ＭＳ Ｐゴシック" pitchFamily="-65" charset="-128"/>
                <a:hlinkClick r:id="rId3"/>
              </a:rPr>
              <a:t>http://www.ersi.info/</a:t>
            </a:r>
            <a:endParaRPr lang="en-US" sz="1600" u="sng" dirty="0" smtClean="0">
              <a:solidFill>
                <a:srgbClr val="333399"/>
              </a:solidFill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Frutiger Linotype" charset="0"/>
                <a:cs typeface="ＭＳ Ｐゴシック" pitchFamily="-65" charset="-128"/>
              </a:rPr>
              <a:t>U.S</a:t>
            </a:r>
            <a:r>
              <a:rPr lang="en-US" sz="1600" dirty="0">
                <a:latin typeface="Frutiger Linotype" charset="0"/>
                <a:cs typeface="ＭＳ Ｐゴシック" pitchFamily="-65" charset="-128"/>
              </a:rPr>
              <a:t>. Consumer Product Safety Commission.  (</a:t>
            </a:r>
            <a:r>
              <a:rPr lang="en-US" sz="1600" dirty="0" err="1">
                <a:latin typeface="Frutiger Linotype" charset="0"/>
                <a:cs typeface="ＭＳ Ｐゴシック" pitchFamily="-65" charset="-128"/>
              </a:rPr>
              <a:t>n.d</a:t>
            </a:r>
            <a:r>
              <a:rPr lang="en-US" sz="1600" dirty="0">
                <a:latin typeface="Frutiger Linotype" charset="0"/>
                <a:cs typeface="ＭＳ Ｐゴシック" pitchFamily="-65" charset="-128"/>
              </a:rPr>
              <a:t>.).  </a:t>
            </a:r>
            <a:r>
              <a:rPr lang="en-US" sz="1600" b="1" i="1" dirty="0">
                <a:latin typeface="Frutiger Linotype" charset="0"/>
                <a:cs typeface="ＭＳ Ｐゴシック" pitchFamily="-65" charset="-128"/>
              </a:rPr>
              <a:t>Handbook for Public Playground Safety,  </a:t>
            </a:r>
            <a:r>
              <a:rPr lang="en-US" sz="1600" dirty="0">
                <a:solidFill>
                  <a:srgbClr val="333399"/>
                </a:solidFill>
                <a:latin typeface="Frutiger Linotype" charset="0"/>
                <a:cs typeface="ＭＳ Ｐゴシック" pitchFamily="-65" charset="-128"/>
                <a:hlinkClick r:id="rId4"/>
              </a:rPr>
              <a:t>http://www.cpsc.gov/cpscpub/pubs/325.pdf</a:t>
            </a:r>
            <a:r>
              <a:rPr lang="en-US" sz="1600" dirty="0">
                <a:solidFill>
                  <a:srgbClr val="333399"/>
                </a:solidFill>
                <a:latin typeface="Frutiger Linotype" charset="0"/>
                <a:cs typeface="ＭＳ Ｐゴシック" pitchFamily="-65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Frutiger Linotype" charset="0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cs typeface="ＭＳ Ｐゴシック" pitchFamily="-65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DABB6C-E3CE-3E4E-A17D-D8E924F06CFA}" type="slidenum"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16</a:t>
            </a:fld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spaces to 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Hyde_park_tree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1478" r="-1478"/>
          <a:stretch>
            <a:fillRect/>
          </a:stretch>
        </p:blipFill>
        <p:spPr/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ECERS-R Items:</a:t>
            </a:r>
          </a:p>
          <a:p>
            <a:pPr lvl="1"/>
            <a:r>
              <a:rPr lang="en-US" dirty="0" smtClean="0"/>
              <a:t>7. Space for gross motor play</a:t>
            </a:r>
          </a:p>
          <a:p>
            <a:pPr lvl="1"/>
            <a:r>
              <a:rPr lang="en-US" dirty="0" smtClean="0"/>
              <a:t>8. Gross motor equipment</a:t>
            </a:r>
          </a:p>
          <a:p>
            <a:pPr lvl="1"/>
            <a:r>
              <a:rPr lang="en-US" dirty="0" smtClean="0"/>
              <a:t>29. Supervision of gross motor activities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Children should have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 to play outdoors every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Interactions that support children’s gross motor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723900" y="3248526"/>
            <a:ext cx="3776472" cy="2232212"/>
          </a:xfrm>
        </p:spPr>
        <p:txBody>
          <a:bodyPr/>
          <a:lstStyle/>
          <a:p>
            <a:r>
              <a:rPr lang="en-US" dirty="0" smtClean="0"/>
              <a:t>Space to engage in gross motor play</a:t>
            </a:r>
            <a:endParaRPr lang="en-US" dirty="0"/>
          </a:p>
        </p:txBody>
      </p:sp>
      <p:pic>
        <p:nvPicPr>
          <p:cNvPr id="7" name="Content Placeholder 6" descr="monkey bar updside down.jpg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6401" r="-6401"/>
          <a:stretch>
            <a:fillRect/>
          </a:stretch>
        </p:blipFill>
        <p:spPr/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521368"/>
            <a:ext cx="3792537" cy="1341344"/>
          </a:xfrm>
        </p:spPr>
        <p:txBody>
          <a:bodyPr/>
          <a:lstStyle/>
          <a:p>
            <a:r>
              <a:rPr lang="en-US" sz="3600" dirty="0" smtClean="0"/>
              <a:t>Time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25487" y="2440967"/>
            <a:ext cx="3792537" cy="31331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least</a:t>
            </a:r>
            <a:r>
              <a:rPr lang="en-US" sz="2400" dirty="0" smtClean="0"/>
              <a:t> one </a:t>
            </a:r>
            <a:r>
              <a:rPr lang="en-US" sz="2400" dirty="0" smtClean="0"/>
              <a:t>hour a day for programs serving children for 8 hours or more</a:t>
            </a:r>
          </a:p>
          <a:p>
            <a:r>
              <a:rPr lang="en-US" sz="2400" dirty="0" smtClean="0"/>
              <a:t>Time for gross motor play during any type of weather outdoors or indoors</a:t>
            </a:r>
            <a:endParaRPr lang="en-US" sz="2400" dirty="0"/>
          </a:p>
        </p:txBody>
      </p:sp>
      <p:pic>
        <p:nvPicPr>
          <p:cNvPr id="6" name="Content Placeholder 5" descr="7-natural-playground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41713" b="-41713"/>
          <a:stretch>
            <a:fillRect/>
          </a:stretch>
        </p:blipFill>
        <p:spPr>
          <a:xfrm>
            <a:off x="4829938" y="864971"/>
            <a:ext cx="3422075" cy="470916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605118"/>
            <a:ext cx="3807662" cy="1341344"/>
          </a:xfrm>
        </p:spPr>
        <p:txBody>
          <a:bodyPr/>
          <a:lstStyle/>
          <a:p>
            <a:r>
              <a:rPr lang="en-US" sz="3600" dirty="0" smtClean="0"/>
              <a:t>Weather permitting???</a:t>
            </a:r>
            <a:endParaRPr lang="en-US" sz="3600" dirty="0"/>
          </a:p>
        </p:txBody>
      </p:sp>
      <p:pic>
        <p:nvPicPr>
          <p:cNvPr id="5" name="Content Placeholder 4" descr="real rai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8249" b="-48249"/>
          <a:stretch>
            <a:fillRect/>
          </a:stretch>
        </p:blipFill>
        <p:spPr>
          <a:xfrm>
            <a:off x="5053263" y="605118"/>
            <a:ext cx="3371408" cy="40069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326105"/>
            <a:ext cx="3807662" cy="3133164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Children can’t use outdoor play space due to:</a:t>
            </a:r>
          </a:p>
          <a:p>
            <a:pPr algn="l"/>
            <a:r>
              <a:rPr lang="en-US" sz="2400" dirty="0" smtClean="0"/>
              <a:t>-Public health department recommendation (air quality, etc…)</a:t>
            </a:r>
          </a:p>
          <a:p>
            <a:pPr algn="l"/>
            <a:r>
              <a:rPr lang="en-US" sz="2400" dirty="0" smtClean="0"/>
              <a:t>-Don’t have a covered space where children can play or proper clothing for the weather to play outside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 outdoor play area?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Indoor space that safely allows children to engage in gross motor </a:t>
            </a:r>
            <a:r>
              <a:rPr lang="en-US" dirty="0" smtClean="0"/>
              <a:t>play.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6598" r="-66598"/>
          <a:stretch>
            <a:fillRect/>
          </a:stretch>
        </p:blipFill>
        <p:spPr>
          <a:xfrm>
            <a:off x="4648200" y="3818965"/>
            <a:ext cx="3776472" cy="2232212"/>
          </a:xfrm>
        </p:spPr>
      </p:pic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Use the indoor space for the same amount of </a:t>
            </a:r>
            <a:r>
              <a:rPr lang="en-US" dirty="0" smtClean="0"/>
              <a:t>time. </a:t>
            </a:r>
            <a:endParaRPr lang="en-US" dirty="0"/>
          </a:p>
        </p:txBody>
      </p:sp>
      <p:pic>
        <p:nvPicPr>
          <p:cNvPr id="8" name="Content Placeholder 7" descr="Interior-design-for-indoor-play-area-provided-by-Sierra-Preschool-Riverside-.jpeg"/>
          <p:cNvPicPr>
            <a:picLocks noGrp="1" noChangeAspect="1"/>
          </p:cNvPicPr>
          <p:nvPr>
            <p:ph sz="half" idx="14"/>
          </p:nvPr>
        </p:nvPicPr>
        <p:blipFill>
          <a:blip r:embed="rId3"/>
          <a:srcRect l="-15917" r="-15917"/>
          <a:stretch>
            <a:fillRect/>
          </a:stretch>
        </p:blipFill>
        <p:spPr>
          <a:xfrm>
            <a:off x="4641850" y="1457325"/>
            <a:ext cx="3776663" cy="223361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Space used for gross motor play should…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04737"/>
            <a:ext cx="3776472" cy="4583860"/>
          </a:xfrm>
        </p:spPr>
        <p:txBody>
          <a:bodyPr/>
          <a:lstStyle/>
          <a:p>
            <a:r>
              <a:rPr lang="en-US" dirty="0" smtClean="0"/>
              <a:t>Offer children opportunities to develop many gross motor skills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smtClean="0"/>
              <a:t>used daily</a:t>
            </a:r>
          </a:p>
          <a:p>
            <a:r>
              <a:rPr lang="en-US" dirty="0" smtClean="0"/>
              <a:t>Be </a:t>
            </a:r>
            <a:r>
              <a:rPr lang="en-US" dirty="0" smtClean="0"/>
              <a:t>age-appropriate </a:t>
            </a:r>
            <a:r>
              <a:rPr lang="en-US" dirty="0" smtClean="0"/>
              <a:t>and</a:t>
            </a:r>
            <a:r>
              <a:rPr lang="en-US" dirty="0" smtClean="0"/>
              <a:t> safe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preschool climber.jpg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6225" r="-6225"/>
          <a:stretch>
            <a:fillRect/>
          </a:stretch>
        </p:blipFill>
        <p:spPr>
          <a:xfrm>
            <a:off x="4500372" y="2152316"/>
            <a:ext cx="4456469" cy="287421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Observe for safety hazards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Fall zones around climbing equipment</a:t>
            </a:r>
          </a:p>
          <a:p>
            <a:r>
              <a:rPr lang="en-US" dirty="0" smtClean="0"/>
              <a:t>Entrapment</a:t>
            </a:r>
          </a:p>
          <a:p>
            <a:r>
              <a:rPr lang="en-US" dirty="0" smtClean="0"/>
              <a:t>Protruding nails or pieces of equipment </a:t>
            </a:r>
          </a:p>
          <a:p>
            <a:r>
              <a:rPr lang="en-US" dirty="0" smtClean="0"/>
              <a:t>Uneven surfaces that may cause children to trip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63352"/>
          </a:xfrm>
        </p:spPr>
        <p:txBody>
          <a:bodyPr/>
          <a:lstStyle/>
          <a:p>
            <a:r>
              <a:rPr lang="en-US" dirty="0" smtClean="0"/>
              <a:t>Height and spacing of equipment</a:t>
            </a:r>
          </a:p>
          <a:p>
            <a:r>
              <a:rPr lang="en-US" dirty="0" smtClean="0"/>
              <a:t>Sufficient cushioning on climbing equipment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az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9" y="3889636"/>
            <a:ext cx="2018665" cy="228097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899</TotalTime>
  <Words>599</Words>
  <Application>Microsoft Macintosh PowerPoint</Application>
  <PresentationFormat>On-screen Show (4:3)</PresentationFormat>
  <Paragraphs>75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Venture</vt:lpstr>
      <vt:lpstr>Outdoor Environment and Play Experiences</vt:lpstr>
      <vt:lpstr>Open spaces to play</vt:lpstr>
      <vt:lpstr>Overview</vt:lpstr>
      <vt:lpstr>Children should have</vt:lpstr>
      <vt:lpstr>Time</vt:lpstr>
      <vt:lpstr>Weather permitting???</vt:lpstr>
      <vt:lpstr>No outdoor play area?</vt:lpstr>
      <vt:lpstr>Space used for gross motor play should…</vt:lpstr>
      <vt:lpstr>Observe for safety hazards</vt:lpstr>
      <vt:lpstr>Organization of the play space</vt:lpstr>
      <vt:lpstr>Organization of play space</vt:lpstr>
      <vt:lpstr>Offer children experiences that develop 7 or more gross motor skills</vt:lpstr>
      <vt:lpstr>Interact with children engaged in gross motor play</vt:lpstr>
      <vt:lpstr>Supervising gross motor play</vt:lpstr>
      <vt:lpstr>Support active play!</vt:lpstr>
      <vt:lpstr>References</vt:lpstr>
    </vt:vector>
  </TitlesOfParts>
  <Manager/>
  <Company>WestEd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Environment and Play Experiences</dc:title>
  <dc:subject/>
  <dc:creator>glopez</dc:creator>
  <cp:keywords/>
  <dc:description/>
  <cp:lastModifiedBy>Susanna Camp</cp:lastModifiedBy>
  <cp:revision>11</cp:revision>
  <dcterms:created xsi:type="dcterms:W3CDTF">2015-01-29T22:14:57Z</dcterms:created>
  <dcterms:modified xsi:type="dcterms:W3CDTF">2015-01-29T22:22:40Z</dcterms:modified>
  <cp:category/>
</cp:coreProperties>
</file>